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Economica"/>
      <p:regular r:id="rId18"/>
      <p:bold r:id="rId19"/>
      <p:italic r:id="rId20"/>
      <p:boldItalic r:id="rId21"/>
    </p:embeddedFont>
    <p:embeddedFont>
      <p:font typeface="Lato Light"/>
      <p:regular r:id="rId22"/>
      <p:bold r:id="rId23"/>
      <p:italic r:id="rId24"/>
      <p:boldItalic r:id="rId25"/>
    </p:embeddedFont>
    <p:embeddedFont>
      <p:font typeface="Open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conomica-italic.fntdata"/><Relationship Id="rId22" Type="http://schemas.openxmlformats.org/officeDocument/2006/relationships/font" Target="fonts/LatoLight-regular.fntdata"/><Relationship Id="rId21" Type="http://schemas.openxmlformats.org/officeDocument/2006/relationships/font" Target="fonts/Economica-boldItalic.fntdata"/><Relationship Id="rId24" Type="http://schemas.openxmlformats.org/officeDocument/2006/relationships/font" Target="fonts/LatoLight-italic.fntdata"/><Relationship Id="rId23" Type="http://schemas.openxmlformats.org/officeDocument/2006/relationships/font" Target="fonts/LatoLigh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regular.fntdata"/><Relationship Id="rId25" Type="http://schemas.openxmlformats.org/officeDocument/2006/relationships/font" Target="fonts/LatoLight-boldItalic.fntdata"/><Relationship Id="rId28" Type="http://schemas.openxmlformats.org/officeDocument/2006/relationships/font" Target="fonts/OpenSans-italic.fntdata"/><Relationship Id="rId27"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Economica-bold.fntdata"/><Relationship Id="rId18" Type="http://schemas.openxmlformats.org/officeDocument/2006/relationships/font" Target="fonts/Economica-regular.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fe07acfdeb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fe07acfdeb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fe07acfdeb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fe07acfdeb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Answers to questions</a:t>
            </a:r>
            <a:endParaRPr/>
          </a:p>
          <a:p>
            <a:pPr indent="-298450" lvl="0" marL="457200" rtl="0" algn="l">
              <a:spcBef>
                <a:spcPts val="0"/>
              </a:spcBef>
              <a:spcAft>
                <a:spcPts val="0"/>
              </a:spcAft>
              <a:buSzPts val="1100"/>
              <a:buChar char="-"/>
            </a:pPr>
            <a:r>
              <a:rPr lang="en"/>
              <a:t>Potential opps</a:t>
            </a:r>
            <a:endParaRPr/>
          </a:p>
          <a:p>
            <a:pPr indent="-298450" lvl="0" marL="457200" rtl="0" algn="l">
              <a:spcBef>
                <a:spcPts val="0"/>
              </a:spcBef>
              <a:spcAft>
                <a:spcPts val="0"/>
              </a:spcAft>
              <a:buSzPts val="1100"/>
              <a:buChar char="-"/>
            </a:pPr>
            <a:r>
              <a:rPr lang="en"/>
              <a:t>What else?</a:t>
            </a:r>
            <a:endParaRPr/>
          </a:p>
          <a:p>
            <a:pPr indent="-298450" lvl="0" marL="457200" rtl="0" algn="l">
              <a:spcBef>
                <a:spcPts val="0"/>
              </a:spcBef>
              <a:spcAft>
                <a:spcPts val="0"/>
              </a:spcAft>
              <a:buSzPts val="1100"/>
              <a:buChar char="-"/>
            </a:pPr>
            <a:r>
              <a:rPr lang="en"/>
              <a:t>Future investigations; given more time what would we have done more of?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4a160ccf4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4a160ccf4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fe07acfde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fe07acfde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509f987fb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509f987fb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4a160ccf4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4a160ccf4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fe07acfdeb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fe07acfdeb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1100">
                <a:solidFill>
                  <a:schemeClr val="dk1"/>
                </a:solidFill>
              </a:rPr>
              <a:t>State / By Year / Details</a:t>
            </a:r>
            <a:endParaRPr/>
          </a:p>
          <a:p>
            <a:pPr indent="0" lvl="0" marL="0" rtl="0" algn="l">
              <a:lnSpc>
                <a:spcPct val="100000"/>
              </a:lnSpc>
              <a:spcBef>
                <a:spcPts val="0"/>
              </a:spcBef>
              <a:spcAft>
                <a:spcPts val="0"/>
              </a:spcAft>
              <a:buSzPts val="1100"/>
              <a:buNone/>
            </a:pPr>
            <a:r>
              <a:rPr lang="en" sz="1100">
                <a:solidFill>
                  <a:schemeClr val="dk1"/>
                </a:solidFill>
              </a:rPr>
              <a:t>ICE Bans:</a:t>
            </a:r>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Washington / 2030 / All new vehicles sold must be zero emission</a:t>
            </a:r>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California / 2035 / All new vehicles sold must be zero emission</a:t>
            </a:r>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Colorado / 2050 / All new vehicles sold must be zero emission</a:t>
            </a:r>
            <a:endParaRPr/>
          </a:p>
          <a:p>
            <a:pPr indent="0" lvl="0" marL="15875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fe07acfdeb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Just another reason West Coast is the Best Coast</a:t>
            </a:r>
            <a:endParaRPr/>
          </a:p>
        </p:txBody>
      </p:sp>
      <p:sp>
        <p:nvSpPr>
          <p:cNvPr id="128" name="Google Shape;128;gfe07acfde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fe07acfdeb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fe07acfdeb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*Excluded COVID years and why</a:t>
            </a:r>
            <a:endParaRPr/>
          </a:p>
          <a:p>
            <a:pPr indent="-298450" lvl="0" marL="457200" rtl="0" algn="l">
              <a:spcBef>
                <a:spcPts val="0"/>
              </a:spcBef>
              <a:spcAft>
                <a:spcPts val="0"/>
              </a:spcAft>
              <a:buSzPts val="1100"/>
              <a:buChar char="-"/>
            </a:pPr>
            <a:r>
              <a:rPr lang="en"/>
              <a:t>Include data sets and type of data found in research. What was removed from our data and what was kept?</a:t>
            </a:r>
            <a:endParaRPr/>
          </a:p>
          <a:p>
            <a:pPr indent="-298450" lvl="0" marL="457200" rtl="0" algn="l">
              <a:spcBef>
                <a:spcPts val="0"/>
              </a:spcBef>
              <a:spcAft>
                <a:spcPts val="0"/>
              </a:spcAft>
              <a:buSzPts val="1100"/>
              <a:buChar char="-"/>
            </a:pPr>
            <a:r>
              <a:rPr lang="en"/>
              <a:t>Limitations of the data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47cd5dafa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47cd5dafa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how we overcame them</a:t>
            </a:r>
            <a:endParaRPr/>
          </a:p>
          <a:p>
            <a:pPr indent="0" lvl="0" marL="0" rtl="0" algn="l">
              <a:spcBef>
                <a:spcPts val="0"/>
              </a:spcBef>
              <a:spcAft>
                <a:spcPts val="0"/>
              </a:spcAft>
              <a:buNone/>
            </a:pPr>
            <a:r>
              <a:rPr lang="en"/>
              <a:t>-tools used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fe07acfdeb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fe07acfdeb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-Correlation factors of linear regression ( ie commute, </a:t>
            </a:r>
            <a:r>
              <a:rPr lang="en"/>
              <a:t>household</a:t>
            </a:r>
            <a:r>
              <a:rPr lang="en"/>
              <a:t> income vs sales)</a:t>
            </a:r>
            <a:endParaRPr/>
          </a:p>
          <a:p>
            <a:pPr indent="0" lvl="0" marL="0" rtl="0" algn="l">
              <a:spcBef>
                <a:spcPts val="0"/>
              </a:spcBef>
              <a:spcAft>
                <a:spcPts val="0"/>
              </a:spcAft>
              <a:buNone/>
            </a:pPr>
            <a:r>
              <a:rPr lang="en"/>
              <a:t>-Demographics doesn’t contain the county, explain further.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marketbusinessnews.com/financial-glossary/electric-vehicl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61" name="Shape 61"/>
        <p:cNvGrpSpPr/>
        <p:nvPr/>
      </p:nvGrpSpPr>
      <p:grpSpPr>
        <a:xfrm>
          <a:off x="0" y="0"/>
          <a:ext cx="0" cy="0"/>
          <a:chOff x="0" y="0"/>
          <a:chExt cx="0" cy="0"/>
        </a:xfrm>
      </p:grpSpPr>
      <p:sp>
        <p:nvSpPr>
          <p:cNvPr id="62" name="Google Shape;62;p13"/>
          <p:cNvSpPr txBox="1"/>
          <p:nvPr>
            <p:ph type="ctrTitle"/>
          </p:nvPr>
        </p:nvSpPr>
        <p:spPr>
          <a:xfrm>
            <a:off x="472850" y="3484975"/>
            <a:ext cx="8520600" cy="1390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California EV Dreams</a:t>
            </a:r>
            <a:br>
              <a:rPr b="1" lang="en"/>
            </a:br>
            <a:endParaRPr b="1"/>
          </a:p>
        </p:txBody>
      </p:sp>
      <p:sp>
        <p:nvSpPr>
          <p:cNvPr id="63" name="Google Shape;63;p13"/>
          <p:cNvSpPr txBox="1"/>
          <p:nvPr>
            <p:ph idx="1" type="subTitle"/>
          </p:nvPr>
        </p:nvSpPr>
        <p:spPr>
          <a:xfrm>
            <a:off x="311700" y="4432225"/>
            <a:ext cx="8520600" cy="792600"/>
          </a:xfrm>
          <a:prstGeom prst="rect">
            <a:avLst/>
          </a:prstGeom>
        </p:spPr>
        <p:txBody>
          <a:bodyPr anchorCtr="0" anchor="t" bIns="91425" lIns="91425" spcFirstLastPara="1" rIns="91425" wrap="square" tIns="91425">
            <a:normAutofit fontScale="70000"/>
          </a:bodyPr>
          <a:lstStyle/>
          <a:p>
            <a:pPr indent="0" lvl="0" marL="0" rtl="0" algn="ctr">
              <a:spcBef>
                <a:spcPts val="0"/>
              </a:spcBef>
              <a:spcAft>
                <a:spcPts val="0"/>
              </a:spcAft>
              <a:buClr>
                <a:schemeClr val="dk1"/>
              </a:buClr>
              <a:buSzPts val="770"/>
              <a:buFont typeface="Arial"/>
              <a:buNone/>
            </a:pPr>
            <a:r>
              <a:rPr lang="en" sz="5200">
                <a:solidFill>
                  <a:srgbClr val="444444"/>
                </a:solidFill>
              </a:rPr>
              <a:t>A comprehensive view of EV sales in the state of California</a:t>
            </a:r>
            <a:endParaRPr>
              <a:solidFill>
                <a:srgbClr val="444444"/>
              </a:solidFill>
            </a:endParaRPr>
          </a:p>
        </p:txBody>
      </p:sp>
      <p:pic>
        <p:nvPicPr>
          <p:cNvPr id="64" name="Google Shape;64;p13"/>
          <p:cNvPicPr preferRelativeResize="0"/>
          <p:nvPr/>
        </p:nvPicPr>
        <p:blipFill>
          <a:blip r:embed="rId3">
            <a:alphaModFix/>
          </a:blip>
          <a:stretch>
            <a:fillRect/>
          </a:stretch>
        </p:blipFill>
        <p:spPr>
          <a:xfrm>
            <a:off x="2561369" y="107453"/>
            <a:ext cx="4681334" cy="31223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Incentives by Counties </a:t>
            </a:r>
            <a:endParaRPr/>
          </a:p>
        </p:txBody>
      </p:sp>
      <p:pic>
        <p:nvPicPr>
          <p:cNvPr id="158" name="Google Shape;158;p22"/>
          <p:cNvPicPr preferRelativeResize="0"/>
          <p:nvPr/>
        </p:nvPicPr>
        <p:blipFill>
          <a:blip r:embed="rId3">
            <a:alphaModFix/>
          </a:blip>
          <a:stretch>
            <a:fillRect/>
          </a:stretch>
        </p:blipFill>
        <p:spPr>
          <a:xfrm>
            <a:off x="387250" y="971450"/>
            <a:ext cx="6125375" cy="3778424"/>
          </a:xfrm>
          <a:prstGeom prst="rect">
            <a:avLst/>
          </a:prstGeom>
          <a:noFill/>
          <a:ln>
            <a:noFill/>
          </a:ln>
        </p:spPr>
      </p:pic>
      <p:sp>
        <p:nvSpPr>
          <p:cNvPr id="159" name="Google Shape;159;p22"/>
          <p:cNvSpPr txBox="1"/>
          <p:nvPr/>
        </p:nvSpPr>
        <p:spPr>
          <a:xfrm>
            <a:off x="6749450" y="1043500"/>
            <a:ext cx="2264700" cy="23397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The following bar graph illustrates the max incentives broken down by county in the state of California.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By far we can see Los Angeles county tops the chart offering up to 30K in total incentives*. </a:t>
            </a:r>
            <a:endParaRPr>
              <a:latin typeface="Open Sans"/>
              <a:ea typeface="Open Sans"/>
              <a:cs typeface="Open Sans"/>
              <a:sym typeface="Open Sans"/>
            </a:endParaRPr>
          </a:p>
        </p:txBody>
      </p:sp>
      <p:sp>
        <p:nvSpPr>
          <p:cNvPr id="160" name="Google Shape;160;p22"/>
          <p:cNvSpPr txBox="1"/>
          <p:nvPr/>
        </p:nvSpPr>
        <p:spPr>
          <a:xfrm>
            <a:off x="5661550" y="4810475"/>
            <a:ext cx="34413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600">
                <a:latin typeface="Open Sans"/>
                <a:ea typeface="Open Sans"/>
                <a:cs typeface="Open Sans"/>
                <a:sym typeface="Open Sans"/>
              </a:rPr>
              <a:t>*Certain incentives require meeting several </a:t>
            </a:r>
            <a:r>
              <a:rPr i="1" lang="en" sz="600">
                <a:latin typeface="Open Sans"/>
                <a:ea typeface="Open Sans"/>
                <a:cs typeface="Open Sans"/>
                <a:sym typeface="Open Sans"/>
              </a:rPr>
              <a:t>requirements</a:t>
            </a:r>
            <a:r>
              <a:rPr i="1" lang="en" sz="600">
                <a:latin typeface="Open Sans"/>
                <a:ea typeface="Open Sans"/>
                <a:cs typeface="Open Sans"/>
                <a:sym typeface="Open Sans"/>
              </a:rPr>
              <a:t> in order to be eligible. </a:t>
            </a:r>
            <a:endParaRPr i="1" sz="600">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166" name="Google Shape;166;p23"/>
          <p:cNvSpPr txBox="1"/>
          <p:nvPr>
            <p:ph idx="1" type="body"/>
          </p:nvPr>
        </p:nvSpPr>
        <p:spPr>
          <a:xfrm>
            <a:off x="416850" y="1092000"/>
            <a:ext cx="8612100" cy="3925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What did we learn?</a:t>
            </a:r>
            <a:endParaRPr/>
          </a:p>
          <a:p>
            <a:pPr indent="-317500" lvl="1" marL="914400" rtl="0" algn="l">
              <a:spcBef>
                <a:spcPts val="0"/>
              </a:spcBef>
              <a:spcAft>
                <a:spcPts val="0"/>
              </a:spcAft>
              <a:buSzPts val="1400"/>
              <a:buChar char="○"/>
            </a:pPr>
            <a:r>
              <a:rPr lang="en"/>
              <a:t>What are the three takeaways from this project? That can be backed up with data.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Future Opportunities</a:t>
            </a:r>
            <a:endParaRPr/>
          </a:p>
        </p:txBody>
      </p:sp>
      <p:sp>
        <p:nvSpPr>
          <p:cNvPr id="172" name="Google Shape;172;p24"/>
          <p:cNvSpPr txBox="1"/>
          <p:nvPr>
            <p:ph idx="1" type="body"/>
          </p:nvPr>
        </p:nvSpPr>
        <p:spPr>
          <a:xfrm>
            <a:off x="416850" y="1092000"/>
            <a:ext cx="8612100" cy="39258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Potential limitations of our data; our database for demographics doesn’t contain county thus limits shared data with other databases. </a:t>
            </a:r>
            <a:endParaRPr/>
          </a:p>
          <a:p>
            <a:pPr indent="-342900" lvl="0" marL="457200" rtl="0" algn="l">
              <a:spcBef>
                <a:spcPts val="0"/>
              </a:spcBef>
              <a:spcAft>
                <a:spcPts val="0"/>
              </a:spcAft>
              <a:buSzPts val="1800"/>
              <a:buChar char="●"/>
            </a:pPr>
            <a:r>
              <a:rPr lang="en"/>
              <a:t>Potential opportunities for manufacturers of EV vehicles could be as simple as awareness of incentives to counties with a lower EV purchase rate particularly in smaller populated counties. </a:t>
            </a:r>
            <a:endParaRPr/>
          </a:p>
          <a:p>
            <a:pPr indent="-342900" lvl="0" marL="457200" rtl="0" algn="l">
              <a:spcBef>
                <a:spcPts val="0"/>
              </a:spcBef>
              <a:spcAft>
                <a:spcPts val="0"/>
              </a:spcAft>
              <a:buSzPts val="1800"/>
              <a:buChar char="●"/>
            </a:pPr>
            <a:r>
              <a:rPr lang="en"/>
              <a:t>Potential opportunity; does ethnic/racial diversity matter and/or contribute to EV sales?</a:t>
            </a:r>
            <a:endParaRPr/>
          </a:p>
          <a:p>
            <a:pPr indent="-342900" lvl="0" marL="457200" rtl="0" algn="l">
              <a:spcBef>
                <a:spcPts val="0"/>
              </a:spcBef>
              <a:spcAft>
                <a:spcPts val="0"/>
              </a:spcAft>
              <a:buSzPts val="1800"/>
              <a:buChar char="●"/>
            </a:pPr>
            <a:r>
              <a:rPr lang="en"/>
              <a:t>What about age? Should manufactures target market a younger demographic group by building a customer centric approach to their marketing?</a:t>
            </a:r>
            <a:endParaRPr/>
          </a:p>
          <a:p>
            <a:pPr indent="-342900" lvl="0" marL="457200" rtl="0" algn="l">
              <a:spcBef>
                <a:spcPts val="0"/>
              </a:spcBef>
              <a:spcAft>
                <a:spcPts val="0"/>
              </a:spcAft>
              <a:buSzPts val="1800"/>
              <a:buChar char="●"/>
            </a:pPr>
            <a:r>
              <a:rPr lang="en"/>
              <a:t>How much money does a typical EV owner save in fuel cost?</a:t>
            </a:r>
            <a:endParaRPr/>
          </a:p>
          <a:p>
            <a:pPr indent="-342900" lvl="0" marL="457200" rtl="0" algn="l">
              <a:spcBef>
                <a:spcPts val="0"/>
              </a:spcBef>
              <a:spcAft>
                <a:spcPts val="0"/>
              </a:spcAft>
              <a:buSzPts val="1800"/>
              <a:buChar char="●"/>
            </a:pPr>
            <a:r>
              <a:rPr lang="en"/>
              <a:t>What type of EV has higher sales and what are the factors that contribute to a higher sales margin?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factors </a:t>
            </a:r>
            <a:r>
              <a:rPr lang="en"/>
              <a:t>contribute</a:t>
            </a:r>
            <a:r>
              <a:rPr lang="en"/>
              <a:t> to sales in CA?	</a:t>
            </a:r>
            <a:endParaRPr/>
          </a:p>
        </p:txBody>
      </p:sp>
      <p:sp>
        <p:nvSpPr>
          <p:cNvPr id="70" name="Google Shape;70;p1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solidFill>
                  <a:srgbClr val="24292F"/>
                </a:solidFill>
                <a:highlight>
                  <a:srgbClr val="FFFFFF"/>
                </a:highlight>
                <a:latin typeface="Arial"/>
                <a:ea typeface="Arial"/>
                <a:cs typeface="Arial"/>
                <a:sym typeface="Arial"/>
              </a:rPr>
              <a:t>The purpose of this project is to analyze factors that contribute to EV purchases in the state of California. At a more granular level, we will be looking at factors within California counties to determine any relevant factors that contribute most to purchases.</a:t>
            </a:r>
            <a:endParaRPr sz="1400">
              <a:solidFill>
                <a:srgbClr val="24292F"/>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400">
              <a:solidFill>
                <a:srgbClr val="24292F"/>
              </a:solidFill>
              <a:highlight>
                <a:srgbClr val="FFFFFF"/>
              </a:highlight>
              <a:latin typeface="Arial"/>
              <a:ea typeface="Arial"/>
              <a:cs typeface="Arial"/>
              <a:sym typeface="Arial"/>
            </a:endParaRPr>
          </a:p>
          <a:p>
            <a:pPr indent="-317500" lvl="0" marL="457200" rtl="0" algn="l">
              <a:spcBef>
                <a:spcPts val="120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With this analysis we would like to answer the following questions:</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What is the opportunity in identifying a gap in this dataset?</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a:solidFill>
                  <a:srgbClr val="24292F"/>
                </a:solidFill>
                <a:highlight>
                  <a:srgbClr val="FFFFFF"/>
                </a:highlight>
                <a:latin typeface="Arial"/>
                <a:ea typeface="Arial"/>
                <a:cs typeface="Arial"/>
                <a:sym typeface="Arial"/>
              </a:rPr>
              <a:t>What is the market opportunity?</a:t>
            </a:r>
            <a:endParaRPr>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a:solidFill>
                  <a:srgbClr val="24292F"/>
                </a:solidFill>
                <a:highlight>
                  <a:srgbClr val="FFFFFF"/>
                </a:highlight>
                <a:latin typeface="Arial"/>
                <a:ea typeface="Arial"/>
                <a:cs typeface="Arial"/>
                <a:sym typeface="Arial"/>
              </a:rPr>
              <a:t>Which counties in CA should EV manufacturers focus their marketing?</a:t>
            </a:r>
            <a:endParaRPr>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a:solidFill>
                  <a:srgbClr val="24292F"/>
                </a:solidFill>
                <a:highlight>
                  <a:srgbClr val="FFFFFF"/>
                </a:highlight>
                <a:latin typeface="Arial"/>
                <a:ea typeface="Arial"/>
                <a:cs typeface="Arial"/>
                <a:sym typeface="Arial"/>
              </a:rPr>
              <a:t>Should EV manufacturers be encouraging implementation of incentives to drive sales?</a:t>
            </a:r>
            <a:endParaRPr>
              <a:solidFill>
                <a:srgbClr val="24292F"/>
              </a:solidFill>
              <a:highlight>
                <a:srgbClr val="FFFFFF"/>
              </a:highlight>
              <a:latin typeface="Arial"/>
              <a:ea typeface="Arial"/>
              <a:cs typeface="Arial"/>
              <a:sym typeface="Arial"/>
            </a:endParaRPr>
          </a:p>
          <a:p>
            <a:pPr indent="0" lvl="0" marL="457200" rtl="0" algn="l">
              <a:spcBef>
                <a:spcPts val="1200"/>
              </a:spcBef>
              <a:spcAft>
                <a:spcPts val="1200"/>
              </a:spcAft>
              <a:buNone/>
            </a:pPr>
            <a:r>
              <a:t/>
            </a:r>
            <a:endParaRPr sz="1500">
              <a:solidFill>
                <a:srgbClr val="24292F"/>
              </a:solidFill>
              <a:highlight>
                <a:srgbClr val="FFFFFF"/>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Tools &amp; Technologies</a:t>
            </a:r>
            <a:endParaRPr/>
          </a:p>
        </p:txBody>
      </p:sp>
      <p:sp>
        <p:nvSpPr>
          <p:cNvPr id="76" name="Google Shape;76;p1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17500" lvl="0" marL="457200" rtl="0" algn="l">
              <a:spcBef>
                <a:spcPts val="30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After identifying the topic and collecting the </a:t>
            </a:r>
            <a:r>
              <a:rPr lang="en" sz="1400">
                <a:solidFill>
                  <a:srgbClr val="24292F"/>
                </a:solidFill>
                <a:highlight>
                  <a:srgbClr val="FFFFFF"/>
                </a:highlight>
                <a:latin typeface="Arial"/>
                <a:ea typeface="Arial"/>
                <a:cs typeface="Arial"/>
                <a:sym typeface="Arial"/>
              </a:rPr>
              <a:t>datasets</a:t>
            </a:r>
            <a:r>
              <a:rPr lang="en" sz="1400">
                <a:solidFill>
                  <a:srgbClr val="24292F"/>
                </a:solidFill>
                <a:highlight>
                  <a:srgbClr val="FFFFFF"/>
                </a:highlight>
                <a:latin typeface="Arial"/>
                <a:ea typeface="Arial"/>
                <a:cs typeface="Arial"/>
                <a:sym typeface="Arial"/>
              </a:rPr>
              <a:t> to support it, we next identified our tool set. </a:t>
            </a:r>
            <a:endParaRPr sz="1400">
              <a:solidFill>
                <a:srgbClr val="24292F"/>
              </a:solidFill>
              <a:highlight>
                <a:srgbClr val="FFFFFF"/>
              </a:highlight>
              <a:latin typeface="Arial"/>
              <a:ea typeface="Arial"/>
              <a:cs typeface="Arial"/>
              <a:sym typeface="Arial"/>
            </a:endParaRPr>
          </a:p>
          <a:p>
            <a:pPr indent="-317500" lvl="0" marL="457200" rtl="0" algn="l">
              <a:spcBef>
                <a:spcPts val="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Establishing a clear communication tool using Slack and Google docs was of </a:t>
            </a:r>
            <a:r>
              <a:rPr lang="en" sz="1400">
                <a:solidFill>
                  <a:srgbClr val="24292F"/>
                </a:solidFill>
                <a:highlight>
                  <a:srgbClr val="FFFFFF"/>
                </a:highlight>
                <a:latin typeface="Arial"/>
                <a:ea typeface="Arial"/>
                <a:cs typeface="Arial"/>
                <a:sym typeface="Arial"/>
              </a:rPr>
              <a:t>utmost</a:t>
            </a:r>
            <a:r>
              <a:rPr lang="en" sz="1400">
                <a:solidFill>
                  <a:srgbClr val="24292F"/>
                </a:solidFill>
                <a:highlight>
                  <a:srgbClr val="FFFFFF"/>
                </a:highlight>
                <a:latin typeface="Arial"/>
                <a:ea typeface="Arial"/>
                <a:cs typeface="Arial"/>
                <a:sym typeface="Arial"/>
              </a:rPr>
              <a:t> importance in order to keep the flow of information going and progression forward. </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Python 3.7.13</a:t>
            </a:r>
            <a:r>
              <a:rPr lang="en">
                <a:solidFill>
                  <a:srgbClr val="24292F"/>
                </a:solidFill>
                <a:highlight>
                  <a:srgbClr val="FFFFFF"/>
                </a:highlight>
                <a:latin typeface="Arial"/>
                <a:ea typeface="Arial"/>
                <a:cs typeface="Arial"/>
                <a:sym typeface="Arial"/>
              </a:rPr>
              <a:t> and </a:t>
            </a:r>
            <a:r>
              <a:rPr lang="en" sz="1400">
                <a:solidFill>
                  <a:srgbClr val="24292F"/>
                </a:solidFill>
                <a:highlight>
                  <a:srgbClr val="FFFFFF"/>
                </a:highlight>
                <a:latin typeface="Arial"/>
                <a:ea typeface="Arial"/>
                <a:cs typeface="Arial"/>
                <a:sym typeface="Arial"/>
              </a:rPr>
              <a:t>Jupyter Notebook</a:t>
            </a:r>
            <a:r>
              <a:rPr lang="en">
                <a:solidFill>
                  <a:srgbClr val="24292F"/>
                </a:solidFill>
                <a:highlight>
                  <a:srgbClr val="FFFFFF"/>
                </a:highlight>
                <a:latin typeface="Arial"/>
                <a:ea typeface="Arial"/>
                <a:cs typeface="Arial"/>
                <a:sym typeface="Arial"/>
              </a:rPr>
              <a:t> were used to clean, reshape and transform our data</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Excel</a:t>
            </a:r>
            <a:r>
              <a:rPr lang="en">
                <a:solidFill>
                  <a:srgbClr val="24292F"/>
                </a:solidFill>
                <a:highlight>
                  <a:srgbClr val="FFFFFF"/>
                </a:highlight>
                <a:latin typeface="Arial"/>
                <a:ea typeface="Arial"/>
                <a:cs typeface="Arial"/>
                <a:sym typeface="Arial"/>
              </a:rPr>
              <a:t> was the original format of our datasets </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SQL </a:t>
            </a:r>
            <a:r>
              <a:rPr lang="en">
                <a:solidFill>
                  <a:srgbClr val="24292F"/>
                </a:solidFill>
                <a:highlight>
                  <a:srgbClr val="FFFFFF"/>
                </a:highlight>
                <a:latin typeface="Arial"/>
                <a:ea typeface="Arial"/>
                <a:cs typeface="Arial"/>
                <a:sym typeface="Arial"/>
              </a:rPr>
              <a:t>was used to create our </a:t>
            </a:r>
            <a:r>
              <a:rPr lang="en">
                <a:solidFill>
                  <a:srgbClr val="24292F"/>
                </a:solidFill>
                <a:highlight>
                  <a:srgbClr val="FFFFFF"/>
                </a:highlight>
                <a:latin typeface="Arial"/>
                <a:ea typeface="Arial"/>
                <a:cs typeface="Arial"/>
                <a:sym typeface="Arial"/>
              </a:rPr>
              <a:t>relational</a:t>
            </a:r>
            <a:r>
              <a:rPr lang="en">
                <a:solidFill>
                  <a:srgbClr val="24292F"/>
                </a:solidFill>
                <a:highlight>
                  <a:srgbClr val="FFFFFF"/>
                </a:highlight>
                <a:latin typeface="Arial"/>
                <a:ea typeface="Arial"/>
                <a:cs typeface="Arial"/>
                <a:sym typeface="Arial"/>
              </a:rPr>
              <a:t> database and where we extracted our data into PG admin. </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Tableau</a:t>
            </a:r>
            <a:r>
              <a:rPr lang="en">
                <a:solidFill>
                  <a:srgbClr val="24292F"/>
                </a:solidFill>
                <a:highlight>
                  <a:srgbClr val="FFFFFF"/>
                </a:highlight>
                <a:latin typeface="Arial"/>
                <a:ea typeface="Arial"/>
                <a:cs typeface="Arial"/>
                <a:sym typeface="Arial"/>
              </a:rPr>
              <a:t> was our visual tool and what we used to create our visuals; incentives by county, </a:t>
            </a:r>
            <a:r>
              <a:rPr lang="en">
                <a:solidFill>
                  <a:srgbClr val="24292F"/>
                </a:solidFill>
                <a:highlight>
                  <a:srgbClr val="FFFFFF"/>
                </a:highlight>
                <a:latin typeface="Arial"/>
                <a:ea typeface="Arial"/>
                <a:cs typeface="Arial"/>
                <a:sym typeface="Arial"/>
              </a:rPr>
              <a:t>sales by county and average commute of EV owners.</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Google Slides</a:t>
            </a:r>
            <a:r>
              <a:rPr lang="en">
                <a:solidFill>
                  <a:srgbClr val="24292F"/>
                </a:solidFill>
                <a:highlight>
                  <a:srgbClr val="FFFFFF"/>
                </a:highlight>
                <a:latin typeface="Arial"/>
                <a:ea typeface="Arial"/>
                <a:cs typeface="Arial"/>
                <a:sym typeface="Arial"/>
              </a:rPr>
              <a:t> </a:t>
            </a:r>
            <a:r>
              <a:rPr lang="en" sz="1400">
                <a:solidFill>
                  <a:srgbClr val="24292F"/>
                </a:solidFill>
                <a:highlight>
                  <a:srgbClr val="FFFFFF"/>
                </a:highlight>
                <a:latin typeface="Arial"/>
                <a:ea typeface="Arial"/>
                <a:cs typeface="Arial"/>
                <a:sym typeface="Arial"/>
              </a:rPr>
              <a:t>w</a:t>
            </a:r>
            <a:r>
              <a:rPr lang="en">
                <a:solidFill>
                  <a:srgbClr val="24292F"/>
                </a:solidFill>
                <a:highlight>
                  <a:srgbClr val="FFFFFF"/>
                </a:highlight>
                <a:latin typeface="Arial"/>
                <a:ea typeface="Arial"/>
                <a:cs typeface="Arial"/>
                <a:sym typeface="Arial"/>
              </a:rPr>
              <a:t>e</a:t>
            </a:r>
            <a:r>
              <a:rPr lang="en" sz="1400">
                <a:solidFill>
                  <a:srgbClr val="24292F"/>
                </a:solidFill>
                <a:highlight>
                  <a:srgbClr val="FFFFFF"/>
                </a:highlight>
                <a:latin typeface="Arial"/>
                <a:ea typeface="Arial"/>
                <a:cs typeface="Arial"/>
                <a:sym typeface="Arial"/>
              </a:rPr>
              <a:t> used </a:t>
            </a:r>
            <a:r>
              <a:rPr lang="en">
                <a:solidFill>
                  <a:srgbClr val="24292F"/>
                </a:solidFill>
                <a:highlight>
                  <a:srgbClr val="FFFFFF"/>
                </a:highlight>
                <a:latin typeface="Arial"/>
                <a:ea typeface="Arial"/>
                <a:cs typeface="Arial"/>
                <a:sym typeface="Arial"/>
              </a:rPr>
              <a:t>as our primary tool for our dashboard. </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SzPts val="1400"/>
              <a:buFont typeface="Arial"/>
              <a:buChar char="○"/>
            </a:pPr>
            <a:r>
              <a:rPr lang="en" sz="1400">
                <a:solidFill>
                  <a:srgbClr val="24292F"/>
                </a:solidFill>
                <a:highlight>
                  <a:srgbClr val="FFFFFF"/>
                </a:highlight>
                <a:latin typeface="Arial"/>
                <a:ea typeface="Arial"/>
                <a:cs typeface="Arial"/>
                <a:sym typeface="Arial"/>
              </a:rPr>
              <a:t>HTML and CSS w</a:t>
            </a:r>
            <a:r>
              <a:rPr lang="en">
                <a:solidFill>
                  <a:srgbClr val="24292F"/>
                </a:solidFill>
                <a:highlight>
                  <a:srgbClr val="FFFFFF"/>
                </a:highlight>
                <a:latin typeface="Arial"/>
                <a:ea typeface="Arial"/>
                <a:cs typeface="Arial"/>
                <a:sym typeface="Arial"/>
              </a:rPr>
              <a:t>ere both used in the </a:t>
            </a:r>
            <a:r>
              <a:rPr lang="en">
                <a:solidFill>
                  <a:srgbClr val="24292F"/>
                </a:solidFill>
                <a:highlight>
                  <a:srgbClr val="FFFFFF"/>
                </a:highlight>
                <a:latin typeface="Arial"/>
                <a:ea typeface="Arial"/>
                <a:cs typeface="Arial"/>
                <a:sym typeface="Arial"/>
              </a:rPr>
              <a:t>building</a:t>
            </a:r>
            <a:r>
              <a:rPr lang="en">
                <a:solidFill>
                  <a:srgbClr val="24292F"/>
                </a:solidFill>
                <a:highlight>
                  <a:srgbClr val="FFFFFF"/>
                </a:highlight>
                <a:latin typeface="Arial"/>
                <a:ea typeface="Arial"/>
                <a:cs typeface="Arial"/>
                <a:sym typeface="Arial"/>
              </a:rPr>
              <a:t> of our web application.</a:t>
            </a:r>
            <a:endParaRPr sz="1400">
              <a:solidFill>
                <a:srgbClr val="24292F"/>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sz="14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is an EV?</a:t>
            </a:r>
            <a:endParaRPr/>
          </a:p>
        </p:txBody>
      </p:sp>
      <p:sp>
        <p:nvSpPr>
          <p:cNvPr id="82" name="Google Shape;82;p16"/>
          <p:cNvSpPr txBox="1"/>
          <p:nvPr>
            <p:ph idx="1" type="body"/>
          </p:nvPr>
        </p:nvSpPr>
        <p:spPr>
          <a:xfrm>
            <a:off x="311700" y="12400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An electric vehicle is a vehicle that runs fully or partially on electricity. Unlike conventional vehicles that just use fossil fuels, e-vehicles use an electric motor that is powered by a fuel cell or batteries. We can also use the terms ‘e-vehicle‘ and ‘EV.’</a:t>
            </a:r>
            <a:r>
              <a:rPr b="1" lang="en" sz="1500"/>
              <a:t>*</a:t>
            </a:r>
            <a:r>
              <a:rPr b="1" lang="en"/>
              <a:t> </a:t>
            </a:r>
            <a:endParaRPr b="1"/>
          </a:p>
          <a:p>
            <a:pPr indent="0" lvl="0" marL="457200" rtl="0" algn="l">
              <a:spcBef>
                <a:spcPts val="1200"/>
              </a:spcBef>
              <a:spcAft>
                <a:spcPts val="1200"/>
              </a:spcAft>
              <a:buNone/>
            </a:pPr>
            <a:r>
              <a:t/>
            </a:r>
            <a:endParaRPr b="1"/>
          </a:p>
        </p:txBody>
      </p:sp>
      <p:sp>
        <p:nvSpPr>
          <p:cNvPr id="83" name="Google Shape;83;p16"/>
          <p:cNvSpPr txBox="1"/>
          <p:nvPr/>
        </p:nvSpPr>
        <p:spPr>
          <a:xfrm>
            <a:off x="651275" y="4766075"/>
            <a:ext cx="6342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Open Sans"/>
                <a:ea typeface="Open Sans"/>
                <a:cs typeface="Open Sans"/>
                <a:sym typeface="Open Sans"/>
              </a:rPr>
              <a:t>* </a:t>
            </a:r>
            <a:r>
              <a:rPr i="1" lang="en" sz="1200" u="sng">
                <a:solidFill>
                  <a:schemeClr val="hlink"/>
                </a:solidFill>
                <a:latin typeface="Open Sans"/>
                <a:ea typeface="Open Sans"/>
                <a:cs typeface="Open Sans"/>
                <a:sym typeface="Open Sans"/>
                <a:hlinkClick r:id="rId3"/>
              </a:rPr>
              <a:t>https://marketbusinessnews.com/financial-glossary/electric-vehicle/</a:t>
            </a:r>
            <a:r>
              <a:rPr i="1" lang="en" sz="1200">
                <a:latin typeface="Open Sans"/>
                <a:ea typeface="Open Sans"/>
                <a:cs typeface="Open Sans"/>
                <a:sym typeface="Open Sans"/>
              </a:rPr>
              <a:t> </a:t>
            </a:r>
            <a:endParaRPr i="1" sz="1200">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p:nvPr/>
        </p:nvSpPr>
        <p:spPr>
          <a:xfrm>
            <a:off x="4925074" y="1238887"/>
            <a:ext cx="3573900" cy="3425700"/>
          </a:xfrm>
          <a:prstGeom prst="rect">
            <a:avLst/>
          </a:prstGeom>
          <a:solidFill>
            <a:srgbClr val="444444"/>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89" name="Google Shape;89;p17"/>
          <p:cNvSpPr txBox="1"/>
          <p:nvPr/>
        </p:nvSpPr>
        <p:spPr>
          <a:xfrm>
            <a:off x="5780008" y="1321551"/>
            <a:ext cx="24009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West Coast EV uptake 2.7x more than national average</a:t>
            </a:r>
            <a:endParaRPr/>
          </a:p>
        </p:txBody>
      </p:sp>
      <p:cxnSp>
        <p:nvCxnSpPr>
          <p:cNvPr id="90" name="Google Shape;90;p17"/>
          <p:cNvCxnSpPr/>
          <p:nvPr/>
        </p:nvCxnSpPr>
        <p:spPr>
          <a:xfrm>
            <a:off x="5680757" y="1349233"/>
            <a:ext cx="0" cy="3108900"/>
          </a:xfrm>
          <a:prstGeom prst="straightConnector1">
            <a:avLst/>
          </a:prstGeom>
          <a:noFill/>
          <a:ln cap="flat" cmpd="sng" w="9525">
            <a:solidFill>
              <a:schemeClr val="accent2"/>
            </a:solidFill>
            <a:prstDash val="solid"/>
            <a:miter lim="800000"/>
            <a:headEnd len="sm" w="sm" type="none"/>
            <a:tailEnd len="sm" w="sm" type="none"/>
          </a:ln>
        </p:spPr>
      </p:cxnSp>
      <p:sp>
        <p:nvSpPr>
          <p:cNvPr id="91" name="Google Shape;91;p17"/>
          <p:cNvSpPr/>
          <p:nvPr/>
        </p:nvSpPr>
        <p:spPr>
          <a:xfrm flipH="1" rot="10800000">
            <a:off x="639640" y="4596248"/>
            <a:ext cx="1064400" cy="1578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92" name="Google Shape;92;p17"/>
          <p:cNvSpPr/>
          <p:nvPr/>
        </p:nvSpPr>
        <p:spPr>
          <a:xfrm rot="10800000">
            <a:off x="706860" y="1238348"/>
            <a:ext cx="3600300" cy="3396300"/>
          </a:xfrm>
          <a:prstGeom prst="rect">
            <a:avLst/>
          </a:prstGeom>
          <a:solidFill>
            <a:srgbClr val="F2F2F2"/>
          </a:solidFill>
          <a:ln>
            <a:noFill/>
          </a:ln>
          <a:effectLst>
            <a:outerShdw blurRad="50800" rotWithShape="0" algn="r" dir="10800000"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93" name="Google Shape;93;p17"/>
          <p:cNvSpPr txBox="1"/>
          <p:nvPr/>
        </p:nvSpPr>
        <p:spPr>
          <a:xfrm>
            <a:off x="611317" y="786371"/>
            <a:ext cx="30183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Global Trends</a:t>
            </a:r>
            <a:endParaRPr/>
          </a:p>
        </p:txBody>
      </p:sp>
      <p:sp>
        <p:nvSpPr>
          <p:cNvPr id="94" name="Google Shape;94;p17"/>
          <p:cNvSpPr/>
          <p:nvPr/>
        </p:nvSpPr>
        <p:spPr>
          <a:xfrm flipH="1" rot="10800000">
            <a:off x="651370" y="1080141"/>
            <a:ext cx="3593700" cy="34200"/>
          </a:xfrm>
          <a:prstGeom prst="rect">
            <a:avLst/>
          </a:prstGeom>
          <a:gradFill>
            <a:gsLst>
              <a:gs pos="0">
                <a:srgbClr val="24753E"/>
              </a:gs>
              <a:gs pos="54000">
                <a:srgbClr val="24753E"/>
              </a:gs>
              <a:gs pos="100000">
                <a:schemeClr val="accent1"/>
              </a:gs>
            </a:gsLst>
            <a:lin ang="10800025" scaled="0"/>
          </a:gradFill>
          <a:ln cap="flat" cmpd="sng" w="12700">
            <a:solidFill>
              <a:schemeClr val="accent1"/>
            </a:solidFill>
            <a:prstDash val="solid"/>
            <a:miter lim="800000"/>
            <a:headEnd len="sm" w="sm" type="none"/>
            <a:tailEnd len="sm" w="sm" type="none"/>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None/>
            </a:pPr>
            <a:r>
              <a:t/>
            </a:r>
            <a:endParaRPr b="0" i="0" sz="1350" u="none" cap="none" strike="noStrike">
              <a:solidFill>
                <a:srgbClr val="FFFFFF"/>
              </a:solidFill>
              <a:latin typeface="Calibri"/>
              <a:ea typeface="Calibri"/>
              <a:cs typeface="Calibri"/>
              <a:sym typeface="Calibri"/>
            </a:endParaRPr>
          </a:p>
        </p:txBody>
      </p:sp>
      <p:sp>
        <p:nvSpPr>
          <p:cNvPr id="95" name="Google Shape;95;p17"/>
          <p:cNvSpPr txBox="1"/>
          <p:nvPr/>
        </p:nvSpPr>
        <p:spPr>
          <a:xfrm>
            <a:off x="4873847" y="841775"/>
            <a:ext cx="34407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US markets Impacts </a:t>
            </a:r>
            <a:endParaRPr/>
          </a:p>
        </p:txBody>
      </p:sp>
      <p:sp>
        <p:nvSpPr>
          <p:cNvPr id="96" name="Google Shape;96;p17"/>
          <p:cNvSpPr/>
          <p:nvPr/>
        </p:nvSpPr>
        <p:spPr>
          <a:xfrm flipH="1" rot="10800000">
            <a:off x="4913900" y="1078901"/>
            <a:ext cx="3596100" cy="34200"/>
          </a:xfrm>
          <a:prstGeom prst="rect">
            <a:avLst/>
          </a:prstGeom>
          <a:gradFill>
            <a:gsLst>
              <a:gs pos="0">
                <a:srgbClr val="24753E"/>
              </a:gs>
              <a:gs pos="54000">
                <a:srgbClr val="24753E"/>
              </a:gs>
              <a:gs pos="100000">
                <a:schemeClr val="accent1"/>
              </a:gs>
            </a:gsLst>
            <a:lin ang="10800025" scaled="0"/>
          </a:gradFill>
          <a:ln cap="flat" cmpd="sng" w="12700">
            <a:solidFill>
              <a:schemeClr val="accent1"/>
            </a:solidFill>
            <a:prstDash val="solid"/>
            <a:miter lim="800000"/>
            <a:headEnd len="sm" w="sm" type="none"/>
            <a:tailEnd len="sm" w="sm" type="none"/>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None/>
            </a:pPr>
            <a:r>
              <a:t/>
            </a:r>
            <a:endParaRPr b="0" i="0" sz="1350" u="none" cap="none" strike="noStrike">
              <a:solidFill>
                <a:srgbClr val="FFFFFF"/>
              </a:solidFill>
              <a:latin typeface="Calibri"/>
              <a:ea typeface="Calibri"/>
              <a:cs typeface="Calibri"/>
              <a:sym typeface="Calibri"/>
            </a:endParaRPr>
          </a:p>
        </p:txBody>
      </p:sp>
      <p:sp>
        <p:nvSpPr>
          <p:cNvPr id="97" name="Google Shape;97;p17"/>
          <p:cNvSpPr/>
          <p:nvPr/>
        </p:nvSpPr>
        <p:spPr>
          <a:xfrm>
            <a:off x="4981741" y="1806044"/>
            <a:ext cx="3107700" cy="802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rgbClr val="FFFFFF"/>
              </a:solidFill>
              <a:latin typeface="Lato Light"/>
              <a:ea typeface="Lato Light"/>
              <a:cs typeface="Lato Light"/>
              <a:sym typeface="Lato Light"/>
            </a:endParaRPr>
          </a:p>
        </p:txBody>
      </p:sp>
      <p:sp>
        <p:nvSpPr>
          <p:cNvPr id="98" name="Google Shape;98;p17"/>
          <p:cNvSpPr/>
          <p:nvPr/>
        </p:nvSpPr>
        <p:spPr>
          <a:xfrm>
            <a:off x="5057270" y="2799680"/>
            <a:ext cx="3107700" cy="802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rgbClr val="FFFFFF"/>
              </a:solidFill>
              <a:latin typeface="Lato Light"/>
              <a:ea typeface="Lato Light"/>
              <a:cs typeface="Lato Light"/>
              <a:sym typeface="Lato Light"/>
            </a:endParaRPr>
          </a:p>
        </p:txBody>
      </p:sp>
      <p:sp>
        <p:nvSpPr>
          <p:cNvPr id="99" name="Google Shape;99;p17"/>
          <p:cNvSpPr/>
          <p:nvPr/>
        </p:nvSpPr>
        <p:spPr>
          <a:xfrm>
            <a:off x="5052794" y="3839285"/>
            <a:ext cx="3107700" cy="802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rgbClr val="FFFFFF"/>
              </a:solidFill>
              <a:latin typeface="Lato Light"/>
              <a:ea typeface="Lato Light"/>
              <a:cs typeface="Lato Light"/>
              <a:sym typeface="Lato Light"/>
            </a:endParaRPr>
          </a:p>
        </p:txBody>
      </p:sp>
      <p:sp>
        <p:nvSpPr>
          <p:cNvPr id="100" name="Google Shape;100;p17"/>
          <p:cNvSpPr/>
          <p:nvPr/>
        </p:nvSpPr>
        <p:spPr>
          <a:xfrm rot="10800000">
            <a:off x="7426648" y="4590936"/>
            <a:ext cx="1103700" cy="1566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pic>
        <p:nvPicPr>
          <p:cNvPr descr="Customer review" id="101" name="Google Shape;101;p17"/>
          <p:cNvPicPr preferRelativeResize="0"/>
          <p:nvPr/>
        </p:nvPicPr>
        <p:blipFill rotWithShape="1">
          <a:blip r:embed="rId3">
            <a:alphaModFix/>
          </a:blip>
          <a:srcRect b="0" l="0" r="0" t="0"/>
          <a:stretch/>
        </p:blipFill>
        <p:spPr>
          <a:xfrm>
            <a:off x="5078873" y="3361635"/>
            <a:ext cx="547337" cy="547337"/>
          </a:xfrm>
          <a:prstGeom prst="rect">
            <a:avLst/>
          </a:prstGeom>
          <a:noFill/>
          <a:ln>
            <a:noFill/>
          </a:ln>
        </p:spPr>
      </p:pic>
      <p:cxnSp>
        <p:nvCxnSpPr>
          <p:cNvPr id="102" name="Google Shape;102;p17"/>
          <p:cNvCxnSpPr/>
          <p:nvPr/>
        </p:nvCxnSpPr>
        <p:spPr>
          <a:xfrm>
            <a:off x="1396853" y="1468955"/>
            <a:ext cx="0" cy="2926200"/>
          </a:xfrm>
          <a:prstGeom prst="straightConnector1">
            <a:avLst/>
          </a:prstGeom>
          <a:noFill/>
          <a:ln cap="flat" cmpd="sng" w="9525">
            <a:solidFill>
              <a:srgbClr val="181818"/>
            </a:solidFill>
            <a:prstDash val="solid"/>
            <a:miter lim="800000"/>
            <a:headEnd len="sm" w="sm" type="none"/>
            <a:tailEnd len="sm" w="sm" type="none"/>
          </a:ln>
        </p:spPr>
      </p:cxnSp>
      <p:sp>
        <p:nvSpPr>
          <p:cNvPr id="103" name="Google Shape;103;p17"/>
          <p:cNvSpPr txBox="1"/>
          <p:nvPr/>
        </p:nvSpPr>
        <p:spPr>
          <a:xfrm>
            <a:off x="1445235" y="1872777"/>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Infrastructure investments ramping up in EU</a:t>
            </a:r>
            <a:endParaRPr/>
          </a:p>
        </p:txBody>
      </p:sp>
      <p:sp>
        <p:nvSpPr>
          <p:cNvPr id="104" name="Google Shape;104;p17"/>
          <p:cNvSpPr txBox="1"/>
          <p:nvPr/>
        </p:nvSpPr>
        <p:spPr>
          <a:xfrm>
            <a:off x="1445235" y="3964540"/>
            <a:ext cx="2565000" cy="5772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Consumer sentiment - price point, driving range, charging are key to adoption</a:t>
            </a:r>
            <a:endParaRPr/>
          </a:p>
        </p:txBody>
      </p:sp>
      <p:sp>
        <p:nvSpPr>
          <p:cNvPr id="105" name="Google Shape;105;p17"/>
          <p:cNvSpPr txBox="1"/>
          <p:nvPr/>
        </p:nvSpPr>
        <p:spPr>
          <a:xfrm>
            <a:off x="1445235" y="3314640"/>
            <a:ext cx="2565000" cy="5772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Corporate influence - EV company cars, values driven priorities impacting EV market</a:t>
            </a:r>
            <a:endParaRPr/>
          </a:p>
        </p:txBody>
      </p:sp>
      <p:sp>
        <p:nvSpPr>
          <p:cNvPr id="106" name="Google Shape;106;p17"/>
          <p:cNvSpPr txBox="1"/>
          <p:nvPr/>
        </p:nvSpPr>
        <p:spPr>
          <a:xfrm>
            <a:off x="1445235" y="2353398"/>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Policy pressures – EU reduction in emissions and vehicles in cities</a:t>
            </a:r>
            <a:endParaRPr/>
          </a:p>
        </p:txBody>
      </p:sp>
      <p:sp>
        <p:nvSpPr>
          <p:cNvPr id="107" name="Google Shape;107;p17"/>
          <p:cNvSpPr txBox="1"/>
          <p:nvPr/>
        </p:nvSpPr>
        <p:spPr>
          <a:xfrm>
            <a:off x="928058" y="1385114"/>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01.</a:t>
            </a:r>
            <a:endParaRPr b="1" i="0" sz="2100" u="none" cap="none" strike="noStrike">
              <a:solidFill>
                <a:schemeClr val="accent1"/>
              </a:solidFill>
              <a:latin typeface="Calibri"/>
              <a:ea typeface="Calibri"/>
              <a:cs typeface="Calibri"/>
              <a:sym typeface="Calibri"/>
            </a:endParaRPr>
          </a:p>
        </p:txBody>
      </p:sp>
      <p:sp>
        <p:nvSpPr>
          <p:cNvPr id="108" name="Google Shape;108;p17"/>
          <p:cNvSpPr txBox="1"/>
          <p:nvPr/>
        </p:nvSpPr>
        <p:spPr>
          <a:xfrm>
            <a:off x="928058" y="1916042"/>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02.</a:t>
            </a:r>
            <a:endParaRPr b="1" i="0" sz="2100" u="none" cap="none" strike="noStrike">
              <a:solidFill>
                <a:schemeClr val="accent1"/>
              </a:solidFill>
              <a:latin typeface="Calibri"/>
              <a:ea typeface="Calibri"/>
              <a:cs typeface="Calibri"/>
              <a:sym typeface="Calibri"/>
            </a:endParaRPr>
          </a:p>
        </p:txBody>
      </p:sp>
      <p:sp>
        <p:nvSpPr>
          <p:cNvPr id="109" name="Google Shape;109;p17"/>
          <p:cNvSpPr txBox="1"/>
          <p:nvPr/>
        </p:nvSpPr>
        <p:spPr>
          <a:xfrm>
            <a:off x="928058" y="2446970"/>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03.</a:t>
            </a:r>
            <a:endParaRPr b="1" i="0" sz="2100" u="none" cap="none" strike="noStrike">
              <a:solidFill>
                <a:schemeClr val="accent1"/>
              </a:solidFill>
              <a:latin typeface="Calibri"/>
              <a:ea typeface="Calibri"/>
              <a:cs typeface="Calibri"/>
              <a:sym typeface="Calibri"/>
            </a:endParaRPr>
          </a:p>
        </p:txBody>
      </p:sp>
      <p:sp>
        <p:nvSpPr>
          <p:cNvPr id="110" name="Google Shape;110;p17"/>
          <p:cNvSpPr txBox="1"/>
          <p:nvPr/>
        </p:nvSpPr>
        <p:spPr>
          <a:xfrm>
            <a:off x="928058" y="2977898"/>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04.</a:t>
            </a:r>
            <a:endParaRPr b="1" i="0" sz="2100" u="none" cap="none" strike="noStrike">
              <a:solidFill>
                <a:schemeClr val="accent1"/>
              </a:solidFill>
              <a:latin typeface="Calibri"/>
              <a:ea typeface="Calibri"/>
              <a:cs typeface="Calibri"/>
              <a:sym typeface="Calibri"/>
            </a:endParaRPr>
          </a:p>
        </p:txBody>
      </p:sp>
      <p:sp>
        <p:nvSpPr>
          <p:cNvPr id="111" name="Google Shape;111;p17"/>
          <p:cNvSpPr/>
          <p:nvPr/>
        </p:nvSpPr>
        <p:spPr>
          <a:xfrm rot="10800000">
            <a:off x="7411649" y="2559245"/>
            <a:ext cx="1103700" cy="1545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112" name="Google Shape;112;p17"/>
          <p:cNvSpPr/>
          <p:nvPr/>
        </p:nvSpPr>
        <p:spPr>
          <a:xfrm rot="10800000">
            <a:off x="7421547" y="3695233"/>
            <a:ext cx="1103700" cy="1566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113" name="Google Shape;113;p17"/>
          <p:cNvSpPr txBox="1"/>
          <p:nvPr/>
        </p:nvSpPr>
        <p:spPr>
          <a:xfrm>
            <a:off x="5908024" y="3333990"/>
            <a:ext cx="2447100" cy="5772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OEM: more models available, aggressive production and sales targets across</a:t>
            </a:r>
            <a:endParaRPr b="0" i="0" sz="1100" u="none" cap="none" strike="noStrike">
              <a:solidFill>
                <a:schemeClr val="lt1"/>
              </a:solidFill>
              <a:latin typeface="Arial"/>
              <a:ea typeface="Arial"/>
              <a:cs typeface="Arial"/>
              <a:sym typeface="Arial"/>
            </a:endParaRPr>
          </a:p>
        </p:txBody>
      </p:sp>
      <p:sp>
        <p:nvSpPr>
          <p:cNvPr id="114" name="Google Shape;114;p17"/>
          <p:cNvSpPr txBox="1"/>
          <p:nvPr>
            <p:ph type="title"/>
          </p:nvPr>
        </p:nvSpPr>
        <p:spPr>
          <a:xfrm>
            <a:off x="177625" y="155375"/>
            <a:ext cx="8858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sz="3600"/>
              <a:t>Localizing trends in Global Market: What’s driving up EV sales</a:t>
            </a:r>
            <a:endParaRPr sz="3600"/>
          </a:p>
        </p:txBody>
      </p:sp>
      <p:sp>
        <p:nvSpPr>
          <p:cNvPr id="115" name="Google Shape;115;p17"/>
          <p:cNvSpPr txBox="1"/>
          <p:nvPr/>
        </p:nvSpPr>
        <p:spPr>
          <a:xfrm>
            <a:off x="5780008" y="1934044"/>
            <a:ext cx="2400900" cy="5772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Infrastructure investments &amp; incentives to purchase EVs in  planned via US Govt.</a:t>
            </a:r>
            <a:endParaRPr/>
          </a:p>
        </p:txBody>
      </p:sp>
      <p:sp>
        <p:nvSpPr>
          <p:cNvPr id="116" name="Google Shape;116;p17"/>
          <p:cNvSpPr txBox="1"/>
          <p:nvPr/>
        </p:nvSpPr>
        <p:spPr>
          <a:xfrm>
            <a:off x="1445235" y="1392156"/>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EU growth (2019 – 2020) &gt; US &amp; everywhere else</a:t>
            </a:r>
            <a:endParaRPr/>
          </a:p>
        </p:txBody>
      </p:sp>
      <p:sp>
        <p:nvSpPr>
          <p:cNvPr id="117" name="Google Shape;117;p17"/>
          <p:cNvSpPr txBox="1"/>
          <p:nvPr/>
        </p:nvSpPr>
        <p:spPr>
          <a:xfrm>
            <a:off x="1445235" y="2834019"/>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OEM strategies - model availability, production, sales targets</a:t>
            </a:r>
            <a:endParaRPr/>
          </a:p>
        </p:txBody>
      </p:sp>
      <p:sp>
        <p:nvSpPr>
          <p:cNvPr id="118" name="Google Shape;118;p17"/>
          <p:cNvSpPr txBox="1"/>
          <p:nvPr/>
        </p:nvSpPr>
        <p:spPr>
          <a:xfrm>
            <a:off x="928058" y="4039753"/>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06.</a:t>
            </a:r>
            <a:endParaRPr b="1" i="0" sz="2100" u="none" cap="none" strike="noStrike">
              <a:solidFill>
                <a:schemeClr val="accent1"/>
              </a:solidFill>
              <a:latin typeface="Calibri"/>
              <a:ea typeface="Calibri"/>
              <a:cs typeface="Calibri"/>
              <a:sym typeface="Calibri"/>
            </a:endParaRPr>
          </a:p>
        </p:txBody>
      </p:sp>
      <p:sp>
        <p:nvSpPr>
          <p:cNvPr id="119" name="Google Shape;119;p17"/>
          <p:cNvSpPr txBox="1"/>
          <p:nvPr/>
        </p:nvSpPr>
        <p:spPr>
          <a:xfrm>
            <a:off x="928058" y="3508826"/>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05.</a:t>
            </a:r>
            <a:endParaRPr b="1" i="0" sz="2100" u="none" cap="none" strike="noStrike">
              <a:solidFill>
                <a:schemeClr val="accent1"/>
              </a:solidFill>
              <a:latin typeface="Calibri"/>
              <a:ea typeface="Calibri"/>
              <a:cs typeface="Calibri"/>
              <a:sym typeface="Calibri"/>
            </a:endParaRPr>
          </a:p>
        </p:txBody>
      </p:sp>
      <p:sp>
        <p:nvSpPr>
          <p:cNvPr id="120" name="Google Shape;120;p17"/>
          <p:cNvSpPr txBox="1"/>
          <p:nvPr/>
        </p:nvSpPr>
        <p:spPr>
          <a:xfrm>
            <a:off x="5780008" y="2731203"/>
            <a:ext cx="24009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Policy pressures - CA, WA, CO ICE bans are coming. </a:t>
            </a:r>
            <a:endParaRPr/>
          </a:p>
        </p:txBody>
      </p:sp>
      <p:sp>
        <p:nvSpPr>
          <p:cNvPr id="121" name="Google Shape;121;p17"/>
          <p:cNvSpPr txBox="1"/>
          <p:nvPr/>
        </p:nvSpPr>
        <p:spPr>
          <a:xfrm>
            <a:off x="5780008" y="4094687"/>
            <a:ext cx="24009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Consumer sentiment - price point &amp; driving range close to ICE</a:t>
            </a:r>
            <a:endParaRPr/>
          </a:p>
        </p:txBody>
      </p:sp>
      <p:pic>
        <p:nvPicPr>
          <p:cNvPr descr="Customer review" id="122" name="Google Shape;122;p17"/>
          <p:cNvPicPr preferRelativeResize="0"/>
          <p:nvPr/>
        </p:nvPicPr>
        <p:blipFill rotWithShape="1">
          <a:blip r:embed="rId3">
            <a:alphaModFix/>
          </a:blip>
          <a:srcRect b="0" l="0" r="0" t="0"/>
          <a:stretch/>
        </p:blipFill>
        <p:spPr>
          <a:xfrm>
            <a:off x="5078873" y="2686560"/>
            <a:ext cx="547337" cy="547337"/>
          </a:xfrm>
          <a:prstGeom prst="rect">
            <a:avLst/>
          </a:prstGeom>
          <a:noFill/>
          <a:ln>
            <a:noFill/>
          </a:ln>
        </p:spPr>
      </p:pic>
      <p:pic>
        <p:nvPicPr>
          <p:cNvPr descr="Customer review" id="123" name="Google Shape;123;p17"/>
          <p:cNvPicPr preferRelativeResize="0"/>
          <p:nvPr/>
        </p:nvPicPr>
        <p:blipFill rotWithShape="1">
          <a:blip r:embed="rId3">
            <a:alphaModFix/>
          </a:blip>
          <a:srcRect b="0" l="0" r="0" t="0"/>
          <a:stretch/>
        </p:blipFill>
        <p:spPr>
          <a:xfrm>
            <a:off x="5078873" y="2011485"/>
            <a:ext cx="547337" cy="547337"/>
          </a:xfrm>
          <a:prstGeom prst="rect">
            <a:avLst/>
          </a:prstGeom>
          <a:noFill/>
          <a:ln>
            <a:noFill/>
          </a:ln>
        </p:spPr>
      </p:pic>
      <p:pic>
        <p:nvPicPr>
          <p:cNvPr descr="Customer review" id="124" name="Google Shape;124;p17"/>
          <p:cNvPicPr preferRelativeResize="0"/>
          <p:nvPr/>
        </p:nvPicPr>
        <p:blipFill rotWithShape="1">
          <a:blip r:embed="rId3">
            <a:alphaModFix/>
          </a:blip>
          <a:srcRect b="0" l="0" r="0" t="0"/>
          <a:stretch/>
        </p:blipFill>
        <p:spPr>
          <a:xfrm>
            <a:off x="5078873" y="1336410"/>
            <a:ext cx="547337" cy="547337"/>
          </a:xfrm>
          <a:prstGeom prst="rect">
            <a:avLst/>
          </a:prstGeom>
          <a:noFill/>
          <a:ln>
            <a:noFill/>
          </a:ln>
        </p:spPr>
      </p:pic>
      <p:pic>
        <p:nvPicPr>
          <p:cNvPr descr="Customer review" id="125" name="Google Shape;125;p17"/>
          <p:cNvPicPr preferRelativeResize="0"/>
          <p:nvPr/>
        </p:nvPicPr>
        <p:blipFill rotWithShape="1">
          <a:blip r:embed="rId3">
            <a:alphaModFix/>
          </a:blip>
          <a:srcRect b="0" l="0" r="0" t="0"/>
          <a:stretch/>
        </p:blipFill>
        <p:spPr>
          <a:xfrm>
            <a:off x="5078873" y="4036712"/>
            <a:ext cx="547337" cy="54733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8"/>
          <p:cNvSpPr/>
          <p:nvPr/>
        </p:nvSpPr>
        <p:spPr>
          <a:xfrm>
            <a:off x="4389400" y="788050"/>
            <a:ext cx="4339500" cy="3778500"/>
          </a:xfrm>
          <a:prstGeom prst="rect">
            <a:avLst/>
          </a:prstGeom>
          <a:solidFill>
            <a:srgbClr val="666666"/>
          </a:solidFill>
          <a:ln cap="flat" cmpd="sng" w="285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8"/>
          <p:cNvSpPr txBox="1"/>
          <p:nvPr>
            <p:ph type="title"/>
          </p:nvPr>
        </p:nvSpPr>
        <p:spPr>
          <a:xfrm>
            <a:off x="348700" y="64300"/>
            <a:ext cx="8520600" cy="83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600">
                <a:solidFill>
                  <a:srgbClr val="000000"/>
                </a:solidFill>
              </a:rPr>
              <a:t>West Coast EV </a:t>
            </a:r>
            <a:r>
              <a:rPr lang="en" sz="3600">
                <a:solidFill>
                  <a:srgbClr val="000000"/>
                </a:solidFill>
              </a:rPr>
              <a:t>Adoption</a:t>
            </a:r>
            <a:endParaRPr>
              <a:solidFill>
                <a:srgbClr val="000000"/>
              </a:solidFill>
            </a:endParaRPr>
          </a:p>
        </p:txBody>
      </p:sp>
      <p:sp>
        <p:nvSpPr>
          <p:cNvPr id="132" name="Google Shape;132;p18"/>
          <p:cNvSpPr txBox="1"/>
          <p:nvPr/>
        </p:nvSpPr>
        <p:spPr>
          <a:xfrm>
            <a:off x="4449250" y="836350"/>
            <a:ext cx="4219800" cy="3455700"/>
          </a:xfrm>
          <a:prstGeom prst="rect">
            <a:avLst/>
          </a:prstGeom>
          <a:noFill/>
          <a:ln>
            <a:noFill/>
          </a:ln>
        </p:spPr>
        <p:txBody>
          <a:bodyPr anchorCtr="0" anchor="ctr" bIns="19050" lIns="19050" spcFirstLastPara="1" rIns="19050" wrap="square" tIns="19050">
            <a:spAutoFit/>
          </a:bodyPr>
          <a:lstStyle/>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FFFFFF"/>
                </a:solidFill>
                <a:latin typeface="Arial"/>
                <a:ea typeface="Arial"/>
                <a:cs typeface="Arial"/>
                <a:sym typeface="Arial"/>
              </a:rPr>
              <a:t>Largest EV markets</a:t>
            </a:r>
            <a:endParaRPr b="1"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1"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rgbClr val="FFFFFF"/>
                </a:solidFill>
                <a:latin typeface="Arial"/>
                <a:ea typeface="Arial"/>
                <a:cs typeface="Arial"/>
                <a:sym typeface="Arial"/>
              </a:rPr>
              <a:t>West Coast EV adoption rates ~3x nat’l average</a:t>
            </a:r>
            <a:endParaRPr b="1"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Southern California</a:t>
            </a:r>
            <a:endParaRPr b="0"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Northern California</a:t>
            </a:r>
            <a:endParaRPr b="0"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Seattle</a:t>
            </a:r>
            <a:endParaRPr b="0"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Portland</a:t>
            </a:r>
            <a:endParaRPr b="0" i="0" sz="13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FFFFFF"/>
                </a:solidFill>
                <a:latin typeface="Arial"/>
                <a:ea typeface="Arial"/>
                <a:cs typeface="Arial"/>
                <a:sym typeface="Arial"/>
              </a:rPr>
              <a:t>EV adoption is set to grow</a:t>
            </a:r>
            <a:endParaRPr b="1"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1" i="0" sz="1500" u="none" cap="none" strike="noStrike">
              <a:solidFill>
                <a:srgbClr val="FFFFFF"/>
              </a:solidFill>
              <a:latin typeface="Arial"/>
              <a:ea typeface="Arial"/>
              <a:cs typeface="Arial"/>
              <a:sym typeface="Arial"/>
            </a:endParaRPr>
          </a:p>
          <a:p>
            <a:pPr indent="-311150" lvl="0" marL="457200" marR="0" rtl="0" algn="l">
              <a:lnSpc>
                <a:spcPct val="100000"/>
              </a:lnSpc>
              <a:spcBef>
                <a:spcPts val="0"/>
              </a:spcBef>
              <a:spcAft>
                <a:spcPts val="0"/>
              </a:spcAft>
              <a:buClr>
                <a:srgbClr val="FFFFFF"/>
              </a:buClr>
              <a:buSzPts val="1300"/>
              <a:buFont typeface="Arial"/>
              <a:buChar char="➔"/>
            </a:pPr>
            <a:r>
              <a:rPr b="0" i="0" lang="en" sz="1300" u="none" cap="none" strike="noStrike">
                <a:solidFill>
                  <a:srgbClr val="FFFFFF"/>
                </a:solidFill>
                <a:latin typeface="Arial"/>
                <a:ea typeface="Arial"/>
                <a:cs typeface="Arial"/>
                <a:sym typeface="Arial"/>
              </a:rPr>
              <a:t>Many states are phasing out ICE vehicles</a:t>
            </a:r>
            <a:endParaRPr b="0" i="0" sz="1300" u="none" cap="none" strike="noStrike">
              <a:solidFill>
                <a:srgbClr val="FFFFFF"/>
              </a:solidFill>
              <a:latin typeface="Arial"/>
              <a:ea typeface="Arial"/>
              <a:cs typeface="Arial"/>
              <a:sym typeface="Arial"/>
            </a:endParaRPr>
          </a:p>
          <a:p>
            <a:pPr indent="-311150" lvl="0" marL="457200" marR="0" rtl="0" algn="l">
              <a:lnSpc>
                <a:spcPct val="100000"/>
              </a:lnSpc>
              <a:spcBef>
                <a:spcPts val="0"/>
              </a:spcBef>
              <a:spcAft>
                <a:spcPts val="0"/>
              </a:spcAft>
              <a:buClr>
                <a:srgbClr val="FFFFFF"/>
              </a:buClr>
              <a:buSzPts val="1300"/>
              <a:buFont typeface="Arial"/>
              <a:buChar char="➔"/>
            </a:pPr>
            <a:r>
              <a:rPr b="0" i="0" lang="en" sz="1300" u="none" cap="none" strike="noStrike">
                <a:solidFill>
                  <a:srgbClr val="FFFFFF"/>
                </a:solidFill>
                <a:latin typeface="Arial"/>
                <a:ea typeface="Arial"/>
                <a:cs typeface="Arial"/>
                <a:sym typeface="Arial"/>
              </a:rPr>
              <a:t>Investments in infrastructure and EV consumer incentives are growing</a:t>
            </a:r>
            <a:endParaRPr b="0" i="0" sz="1300" u="none" cap="none" strike="noStrike">
              <a:solidFill>
                <a:srgbClr val="FFFFFF"/>
              </a:solidFill>
              <a:latin typeface="Arial"/>
              <a:ea typeface="Arial"/>
              <a:cs typeface="Arial"/>
              <a:sym typeface="Arial"/>
            </a:endParaRPr>
          </a:p>
          <a:p>
            <a:pPr indent="-311150" lvl="0" marL="457200" marR="0" rtl="0" algn="l">
              <a:lnSpc>
                <a:spcPct val="100000"/>
              </a:lnSpc>
              <a:spcBef>
                <a:spcPts val="0"/>
              </a:spcBef>
              <a:spcAft>
                <a:spcPts val="0"/>
              </a:spcAft>
              <a:buClr>
                <a:srgbClr val="FFFFFF"/>
              </a:buClr>
              <a:buSzPts val="1300"/>
              <a:buFont typeface="Arial"/>
              <a:buChar char="➔"/>
            </a:pPr>
            <a:r>
              <a:rPr b="0" i="0" lang="en" sz="1300" u="none" cap="none" strike="noStrike">
                <a:solidFill>
                  <a:srgbClr val="FFFFFF"/>
                </a:solidFill>
                <a:latin typeface="Arial"/>
                <a:ea typeface="Arial"/>
                <a:cs typeface="Arial"/>
                <a:sym typeface="Arial"/>
              </a:rPr>
              <a:t>Price point and driving range are on par with ICE</a:t>
            </a:r>
            <a:endParaRPr b="0" i="0" sz="13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FFFFFF"/>
              </a:solidFill>
              <a:latin typeface="Arial"/>
              <a:ea typeface="Arial"/>
              <a:cs typeface="Arial"/>
              <a:sym typeface="Arial"/>
            </a:endParaRPr>
          </a:p>
        </p:txBody>
      </p:sp>
      <p:pic>
        <p:nvPicPr>
          <p:cNvPr descr="Screen Shot 2021-04-11 at 9.18.26 AM.png" id="133" name="Google Shape;133;p18"/>
          <p:cNvPicPr preferRelativeResize="0"/>
          <p:nvPr/>
        </p:nvPicPr>
        <p:blipFill rotWithShape="1">
          <a:blip r:embed="rId3">
            <a:alphaModFix/>
          </a:blip>
          <a:srcRect b="0" l="0" r="0" t="1244"/>
          <a:stretch/>
        </p:blipFill>
        <p:spPr>
          <a:xfrm>
            <a:off x="545000" y="788050"/>
            <a:ext cx="3604676" cy="3778499"/>
          </a:xfrm>
          <a:prstGeom prst="rect">
            <a:avLst/>
          </a:prstGeom>
          <a:noFill/>
          <a:ln cap="flat" cmpd="sng" w="28575">
            <a:solidFill>
              <a:srgbClr val="CCCCCC"/>
            </a:solidFill>
            <a:prstDash val="solid"/>
            <a:round/>
            <a:headEnd len="sm" w="sm" type="none"/>
            <a:tailEnd len="sm" w="sm" type="none"/>
          </a:ln>
          <a:effectLst>
            <a:outerShdw blurRad="57150" rotWithShape="0" algn="bl" dir="5400000" dist="19050">
              <a:srgbClr val="000000">
                <a:alpha val="49800"/>
              </a:srgbClr>
            </a:outerShdw>
          </a:effectLst>
        </p:spPr>
      </p:pic>
      <p:sp>
        <p:nvSpPr>
          <p:cNvPr id="134" name="Google Shape;134;p18"/>
          <p:cNvSpPr txBox="1"/>
          <p:nvPr/>
        </p:nvSpPr>
        <p:spPr>
          <a:xfrm>
            <a:off x="7916756" y="4689246"/>
            <a:ext cx="888000" cy="119400"/>
          </a:xfrm>
          <a:prstGeom prst="rect">
            <a:avLst/>
          </a:prstGeom>
          <a:noFill/>
          <a:ln>
            <a:noFill/>
          </a:ln>
        </p:spPr>
        <p:txBody>
          <a:bodyPr anchorCtr="0" anchor="ctr" bIns="19050" lIns="19050" spcFirstLastPara="1" rIns="19050" wrap="square" tIns="19050">
            <a:spAutoFit/>
          </a:bodyPr>
          <a:lstStyle/>
          <a:p>
            <a:pPr indent="0" lvl="0" marL="0" marR="0" rtl="0" algn="l">
              <a:lnSpc>
                <a:spcPct val="100000"/>
              </a:lnSpc>
              <a:spcBef>
                <a:spcPts val="0"/>
              </a:spcBef>
              <a:spcAft>
                <a:spcPts val="0"/>
              </a:spcAft>
              <a:buClr>
                <a:srgbClr val="000000"/>
              </a:buClr>
              <a:buSzPts val="525"/>
              <a:buFont typeface="Arial"/>
              <a:buNone/>
            </a:pPr>
            <a:r>
              <a:rPr b="0" i="0" lang="en" sz="525" u="none" cap="none" strike="noStrike">
                <a:solidFill>
                  <a:srgbClr val="000000"/>
                </a:solidFill>
                <a:latin typeface="Arial"/>
                <a:ea typeface="Arial"/>
                <a:cs typeface="Arial"/>
                <a:sym typeface="Arial"/>
              </a:rPr>
              <a:t>*Internal Combustion Engine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 Exploration</a:t>
            </a:r>
            <a:endParaRPr/>
          </a:p>
        </p:txBody>
      </p:sp>
      <p:sp>
        <p:nvSpPr>
          <p:cNvPr id="140" name="Google Shape;140;p19"/>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Identified topic to help guide the process of data exploration</a:t>
            </a:r>
            <a:endParaRPr/>
          </a:p>
          <a:p>
            <a:pPr indent="-317500" lvl="1" marL="914400" rtl="0" algn="l">
              <a:lnSpc>
                <a:spcPct val="115000"/>
              </a:lnSpc>
              <a:spcBef>
                <a:spcPts val="0"/>
              </a:spcBef>
              <a:spcAft>
                <a:spcPts val="0"/>
              </a:spcAft>
              <a:buSzPts val="1400"/>
              <a:buChar char="○"/>
            </a:pPr>
            <a:r>
              <a:rPr lang="en"/>
              <a:t>Each of the group members took a set of data and owned that dataset. </a:t>
            </a:r>
            <a:endParaRPr/>
          </a:p>
          <a:p>
            <a:pPr indent="-317500" lvl="1" marL="914400" rtl="0" algn="l">
              <a:lnSpc>
                <a:spcPct val="115000"/>
              </a:lnSpc>
              <a:spcBef>
                <a:spcPts val="0"/>
              </a:spcBef>
              <a:spcAft>
                <a:spcPts val="0"/>
              </a:spcAft>
              <a:buSzPts val="1400"/>
              <a:buChar char="○"/>
            </a:pPr>
            <a:r>
              <a:rPr lang="en"/>
              <a:t>Our data </a:t>
            </a:r>
            <a:r>
              <a:rPr lang="en"/>
              <a:t>consisted of 3 datasets; demographics data for EV owners in CA, incentives by counties in CA, and sales data broken down by county, make and model. </a:t>
            </a:r>
            <a:endParaRPr/>
          </a:p>
          <a:p>
            <a:pPr indent="-317500" lvl="1" marL="914400" rtl="0" algn="l">
              <a:lnSpc>
                <a:spcPct val="115000"/>
              </a:lnSpc>
              <a:spcBef>
                <a:spcPts val="0"/>
              </a:spcBef>
              <a:spcAft>
                <a:spcPts val="0"/>
              </a:spcAft>
              <a:buSzPts val="1400"/>
              <a:buChar char="○"/>
            </a:pPr>
            <a:r>
              <a:rPr lang="en"/>
              <a:t>One of the limitations in the data sets particularly in the incentives data was missing certain incentive start dates. </a:t>
            </a:r>
            <a:endParaRPr/>
          </a:p>
          <a:p>
            <a:pPr indent="-317500" lvl="1" marL="914400" rtl="0" algn="l">
              <a:lnSpc>
                <a:spcPct val="115000"/>
              </a:lnSpc>
              <a:spcBef>
                <a:spcPts val="0"/>
              </a:spcBef>
              <a:spcAft>
                <a:spcPts val="0"/>
              </a:spcAft>
              <a:buSzPts val="1400"/>
              <a:buChar char="○"/>
            </a:pPr>
            <a:r>
              <a:rPr lang="en"/>
              <a:t>Another limitation of the data was potentially skewed data through COVID years related to consumers driving less and less consumption in general. </a:t>
            </a:r>
            <a:endParaRPr/>
          </a:p>
          <a:p>
            <a:pPr indent="-317500" lvl="1" marL="914400" rtl="0" algn="l">
              <a:lnSpc>
                <a:spcPct val="115000"/>
              </a:lnSpc>
              <a:spcBef>
                <a:spcPts val="0"/>
              </a:spcBef>
              <a:spcAft>
                <a:spcPts val="0"/>
              </a:spcAft>
              <a:buSzPts val="1400"/>
              <a:buChar char="○"/>
            </a:pPr>
            <a:r>
              <a:rPr lang="en"/>
              <a:t>Multiple linear regression was performed on the demographics and the incentives by county data set.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Machine Learning Model</a:t>
            </a:r>
            <a:endParaRPr/>
          </a:p>
        </p:txBody>
      </p:sp>
      <p:sp>
        <p:nvSpPr>
          <p:cNvPr id="146" name="Google Shape;146;p2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24292F"/>
              </a:buClr>
              <a:buSzPts val="1200"/>
              <a:buChar char="●"/>
            </a:pPr>
            <a:r>
              <a:rPr lang="en" sz="1200">
                <a:solidFill>
                  <a:srgbClr val="24292F"/>
                </a:solidFill>
                <a:highlight>
                  <a:srgbClr val="FFFFFF"/>
                </a:highlight>
              </a:rPr>
              <a:t>The initial reshaping of the data took place in Jupyter notebook. We read in each of the data sets, identified that there were several nulls that needed to be removed. In addition, we took a fraction of the data given that our demographics data set was large.</a:t>
            </a:r>
            <a:br>
              <a:rPr lang="en" sz="1200">
                <a:solidFill>
                  <a:srgbClr val="24292F"/>
                </a:solidFill>
                <a:highlight>
                  <a:srgbClr val="FFFFFF"/>
                </a:highlight>
              </a:rPr>
            </a:br>
            <a:endParaRPr sz="1200">
              <a:solidFill>
                <a:srgbClr val="24292F"/>
              </a:solidFill>
              <a:highlight>
                <a:srgbClr val="FFFFFF"/>
              </a:highlight>
            </a:endParaRPr>
          </a:p>
          <a:p>
            <a:pPr indent="-304800" lvl="0" marL="457200" rtl="0" algn="l">
              <a:spcBef>
                <a:spcPts val="0"/>
              </a:spcBef>
              <a:spcAft>
                <a:spcPts val="0"/>
              </a:spcAft>
              <a:buClr>
                <a:srgbClr val="24292F"/>
              </a:buClr>
              <a:buSzPts val="1200"/>
              <a:buChar char="●"/>
            </a:pPr>
            <a:r>
              <a:rPr lang="en" sz="1200">
                <a:solidFill>
                  <a:srgbClr val="24292F"/>
                </a:solidFill>
                <a:highlight>
                  <a:srgbClr val="FFFFFF"/>
                </a:highlight>
              </a:rPr>
              <a:t>AWS Relational Database and PG Admin</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After completion of the initial </a:t>
            </a:r>
            <a:r>
              <a:rPr lang="en" sz="1200">
                <a:solidFill>
                  <a:srgbClr val="24292F"/>
                </a:solidFill>
                <a:highlight>
                  <a:srgbClr val="FFFFFF"/>
                </a:highlight>
              </a:rPr>
              <a:t>evaluation</a:t>
            </a:r>
            <a:r>
              <a:rPr lang="en" sz="1200">
                <a:solidFill>
                  <a:srgbClr val="24292F"/>
                </a:solidFill>
                <a:highlight>
                  <a:srgbClr val="FFFFFF"/>
                </a:highlight>
              </a:rPr>
              <a:t>, cleaning and </a:t>
            </a:r>
            <a:r>
              <a:rPr lang="en" sz="1200">
                <a:solidFill>
                  <a:srgbClr val="24292F"/>
                </a:solidFill>
                <a:highlight>
                  <a:srgbClr val="FFFFFF"/>
                </a:highlight>
              </a:rPr>
              <a:t>reshaping</a:t>
            </a:r>
            <a:r>
              <a:rPr lang="en" sz="1200">
                <a:solidFill>
                  <a:srgbClr val="24292F"/>
                </a:solidFill>
                <a:highlight>
                  <a:srgbClr val="FFFFFF"/>
                </a:highlight>
              </a:rPr>
              <a:t> of the data, we created a relations database in AWS and connected it to our PG Admin account. This allowed us to </a:t>
            </a:r>
            <a:r>
              <a:rPr lang="en" sz="1200">
                <a:solidFill>
                  <a:srgbClr val="24292F"/>
                </a:solidFill>
                <a:highlight>
                  <a:srgbClr val="FFFFFF"/>
                </a:highlight>
              </a:rPr>
              <a:t>join</a:t>
            </a:r>
            <a:r>
              <a:rPr lang="en" sz="1200">
                <a:solidFill>
                  <a:srgbClr val="24292F"/>
                </a:solidFill>
                <a:highlight>
                  <a:srgbClr val="FFFFFF"/>
                </a:highlight>
              </a:rPr>
              <a:t> our datasets and start correlating our metadata.</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Our Dependent variables were: Ownership/Sales</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Our Independent variables were: Income, Incentives, Length of Commute, etc. </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The final 3 highest correlated factors were determined by multiple linear regression analysis.</a:t>
            </a:r>
            <a:endParaRPr sz="1200">
              <a:solidFill>
                <a:srgbClr val="24292F"/>
              </a:solidFill>
              <a:highlight>
                <a:srgbClr val="FFFFFF"/>
              </a:highlight>
            </a:endParaRPr>
          </a:p>
          <a:p>
            <a:pPr indent="0" lvl="0" marL="0" rtl="0" algn="l">
              <a:spcBef>
                <a:spcPts val="1200"/>
              </a:spcBef>
              <a:spcAft>
                <a:spcPts val="1200"/>
              </a:spcAft>
              <a:buNone/>
            </a:pPr>
            <a:r>
              <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Demographic makeup</a:t>
            </a:r>
            <a:endParaRPr/>
          </a:p>
        </p:txBody>
      </p:sp>
      <p:sp>
        <p:nvSpPr>
          <p:cNvPr id="152" name="Google Shape;152;p21"/>
          <p:cNvSpPr txBox="1"/>
          <p:nvPr>
            <p:ph idx="1" type="body"/>
          </p:nvPr>
        </p:nvSpPr>
        <p:spPr>
          <a:xfrm>
            <a:off x="311700" y="1147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